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7" r:id="rId2"/>
    <p:sldId id="267" r:id="rId3"/>
    <p:sldId id="431" r:id="rId4"/>
    <p:sldId id="42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83735"/>
  </p:normalViewPr>
  <p:slideViewPr>
    <p:cSldViewPr snapToGrid="0" snapToObjects="1">
      <p:cViewPr varScale="1">
        <p:scale>
          <a:sx n="82" d="100"/>
          <a:sy n="82" d="100"/>
        </p:scale>
        <p:origin x="11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16E47-4DCD-2245-8EAB-05CF40BD6807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40781-DD91-7E44-A700-0EA42B319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8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20C5-343F-447E-95CE-BEBA09498CFE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60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40781-DD91-7E44-A700-0EA42B3190B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56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занятость в производственном секторе сократилась на 20%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40781-DD91-7E44-A700-0EA42B3190B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7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7F566-5856-EB44-93E1-3109A6F33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D90F-3632-2C43-80A1-EDB52040C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D83ED-48EE-A64D-AB68-D2E769FA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7759A-1D99-E04A-A029-68D10672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7F49-4BCD-D945-9947-3FF63615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2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9960-E957-2949-B2A9-3B77A5DF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BEFC5-B273-0B4A-A7E3-DC6948E5C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4A4A-ECDB-DF41-BA59-1A3A5B623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6329-88D4-5E42-A3C8-5B255E8B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F395-497E-074C-97F6-6F3B964F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0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0B3EB-DF47-CC4F-97D2-6A12FB88B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02647-36DD-2948-ACB2-1D4DF9F9B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C867B-3ABB-B64F-9F01-0D8DE876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CAAA8-5F38-EC4B-904A-3433989B2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3B40-BFC3-3D4A-868F-E127E139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2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8041-4FC7-5243-B244-DBB79F7D7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6C51-35E7-A643-BB6B-7F1F430A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0D14A-7CF0-4E47-AFC7-225E30737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29C36-F573-0443-A085-070ADF2C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14B61-2084-4E48-9686-3C1252E4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1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9C7A-C33E-7743-A933-1D7E24D2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72D5A-B5D2-D944-912A-D5448E2DD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03E84-F40C-7A46-9B7A-343DF203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31A55-D33B-1F4E-BC29-EA0C7C87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63122-C2A3-F544-95B1-A9090EE0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9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728C-4502-2641-BF6E-3F1474EE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D73B1-B31D-F14F-853A-3544C99EA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D40CF-BE91-4246-A524-C20FE228E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07642-38A8-7A4A-8F53-8365DAF2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9CA60-332E-2D4B-8895-67CC15E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F3B90-C43D-0640-B6C6-89AC17AB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689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9532-AC99-2C4C-9B80-46250FE49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62B8A-B473-EC4E-9334-6951F791D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9819C-2C47-3549-A279-5077C19AC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1B200-54AA-7549-A57F-27811ADBB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43F68-9BD2-854B-85D0-1F4CBAEFC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00C3A4-1BD0-DB45-8A23-CAD33E05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5B2DE0-F594-6845-B927-3CB589B4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9F120-6760-934D-83D1-E8AD2C8F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6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6329-A1D8-4D45-950D-F3053B79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E704-7F30-FE4A-8CD2-F5C9C2B4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89529-FD76-4E4D-8335-D2E77761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4B9F1-D56F-014A-8397-0754A74F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19A7E-5FD6-9741-AAFB-4D0A6E00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4F32C-74B7-6446-8159-C799669E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7EC10-8F9D-554E-A08B-B86D324D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61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E4F36-5095-814A-93EC-078B2F73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00E3-B17B-B447-954E-1AA5C234C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D344-CB19-1144-9E20-B1ABBAE44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7C39B-A2F9-A144-B8C6-22C473A2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0DCAF-BF6B-6D46-8B9D-B03B55DB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C3F97-AB86-394E-AA5F-049F1888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6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1C6D-68FA-D041-BF14-6D7FC8FC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F6018-0DE6-9046-B4E6-E5674568F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68C30-96DB-3843-AF36-54871FF7E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9574C-D19F-A540-B51E-9161274C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E813-986C-F247-8766-F15E4FA8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B0C5B-5941-064E-8B19-D22E86B8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65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EA207-6F35-0641-916F-0157EC42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2222E-A11E-644B-A395-539A3E97A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A6EBF-9CE6-684F-A498-0F922C090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DEB2-5AEC-EB42-A4F3-0642B7C77E2B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C006-BDF3-BE43-8AE4-D12D8D4AD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0FBA2-2B5C-2548-A782-82587AF70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124C-2F5D-D743-BD6D-CAA153D6B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oecd-russia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ecd-russia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ecd-russia.org/" TargetMode="External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54094"/>
            <a:ext cx="2540005" cy="79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 flipH="1">
            <a:off x="1142998" y="3126330"/>
            <a:ext cx="1885209" cy="153774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042988"/>
            <a:endParaRPr lang="ru-RU" dirty="0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527093" y="3063240"/>
            <a:ext cx="74039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500" dirty="0">
                <a:latin typeface="+mj-lt"/>
                <a:ea typeface="Avenir Next" charset="0"/>
                <a:cs typeface="Avenir Next" charset="0"/>
              </a:rPr>
              <a:t>Цифровая безработица </a:t>
            </a:r>
            <a:r>
              <a:rPr lang="en-US" sz="2500" dirty="0">
                <a:latin typeface="+mj-lt"/>
                <a:ea typeface="Avenir Next" charset="0"/>
                <a:cs typeface="Avenir Next" charset="0"/>
              </a:rPr>
              <a:t>vs </a:t>
            </a:r>
            <a:r>
              <a:rPr lang="ru-RU" sz="2500" dirty="0">
                <a:latin typeface="+mj-lt"/>
                <a:ea typeface="Avenir Next" charset="0"/>
                <a:cs typeface="Avenir Next" charset="0"/>
              </a:rPr>
              <a:t>цифровая занятость: стандарты ОЭСР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27093" y="4294743"/>
            <a:ext cx="8021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  <a:ea typeface="Avenir Next" charset="0"/>
                <a:cs typeface="Avenir Next" charset="0"/>
              </a:rPr>
              <a:t>Центр Россия-ОЭСР РАНХиГС при Президенте РФ</a:t>
            </a: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843" y="446345"/>
            <a:ext cx="1751266" cy="16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91400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0DF23B-41EC-4A40-B62D-3628A54A0E96}"/>
              </a:ext>
            </a:extLst>
          </p:cNvPr>
          <p:cNvSpPr txBox="1"/>
          <p:nvPr/>
        </p:nvSpPr>
        <p:spPr>
          <a:xfrm>
            <a:off x="5515779" y="2274733"/>
            <a:ext cx="599087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a typeface="Avenir Next" charset="0"/>
                <a:cs typeface="Avenir Next" charset="0"/>
              </a:rPr>
              <a:t>автоматизация перевозок приведет к падению спроса на дальнобойщиков в ЕС и США на </a:t>
            </a:r>
            <a:r>
              <a:rPr lang="ru-RU" sz="2400" b="1" dirty="0">
                <a:solidFill>
                  <a:srgbClr val="FF6565"/>
                </a:solidFill>
              </a:rPr>
              <a:t>4,5</a:t>
            </a:r>
            <a:r>
              <a:rPr lang="ru-RU" sz="2000" dirty="0">
                <a:ea typeface="Avenir Next" charset="0"/>
                <a:cs typeface="Avenir Next" charset="0"/>
              </a:rPr>
              <a:t> млн. человек за </a:t>
            </a:r>
            <a:r>
              <a:rPr lang="ru-RU" sz="2400" b="1" dirty="0">
                <a:solidFill>
                  <a:srgbClr val="FF6565"/>
                </a:solidFill>
              </a:rPr>
              <a:t>5</a:t>
            </a:r>
            <a:r>
              <a:rPr lang="ru-RU" sz="2000" dirty="0">
                <a:ea typeface="Avenir Next" charset="0"/>
                <a:cs typeface="Avenir Next" charset="0"/>
              </a:rPr>
              <a:t> лет </a:t>
            </a:r>
            <a:endParaRPr lang="en-US" sz="2000" dirty="0">
              <a:ea typeface="Avenir Next" charset="0"/>
              <a:cs typeface="Avenir Next" charset="0"/>
            </a:endParaRPr>
          </a:p>
          <a:p>
            <a:pPr algn="ctr"/>
            <a:endParaRPr lang="ru-RU" dirty="0">
              <a:ea typeface="SF Pro Display Ligh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41D4C-1A6B-F04A-86F9-1D8979E76963}"/>
              </a:ext>
            </a:extLst>
          </p:cNvPr>
          <p:cNvSpPr txBox="1"/>
          <p:nvPr/>
        </p:nvSpPr>
        <p:spPr>
          <a:xfrm>
            <a:off x="0" y="3606887"/>
            <a:ext cx="4459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6565"/>
                </a:solidFill>
              </a:rPr>
              <a:t>6</a:t>
            </a:r>
            <a:r>
              <a:rPr lang="ru-RU" sz="2000" dirty="0">
                <a:ea typeface="Avenir Next" charset="0"/>
                <a:cs typeface="Avenir Next" charset="0"/>
              </a:rPr>
              <a:t> из </a:t>
            </a:r>
            <a:r>
              <a:rPr lang="ru-RU" sz="2400" b="1" dirty="0">
                <a:solidFill>
                  <a:srgbClr val="FF6565"/>
                </a:solidFill>
              </a:rPr>
              <a:t>10 </a:t>
            </a:r>
            <a:r>
              <a:rPr lang="ru-RU" sz="2000" dirty="0">
                <a:ea typeface="Avenir Next" charset="0"/>
                <a:cs typeface="Avenir Next" charset="0"/>
              </a:rPr>
              <a:t>взрослых не имеют базовых навыков в области ИКТ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9E126-8510-D048-A5A3-E2346AD93D44}"/>
              </a:ext>
            </a:extLst>
          </p:cNvPr>
          <p:cNvSpPr txBox="1"/>
          <p:nvPr/>
        </p:nvSpPr>
        <p:spPr>
          <a:xfrm>
            <a:off x="7207326" y="3606887"/>
            <a:ext cx="497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6565"/>
                </a:solidFill>
              </a:rPr>
              <a:t>16% </a:t>
            </a:r>
            <a:r>
              <a:rPr lang="ru-RU" sz="2000" dirty="0" err="1">
                <a:ea typeface="Avenir Next" charset="0"/>
                <a:cs typeface="Avenir Next" charset="0"/>
              </a:rPr>
              <a:t>самозанятых</a:t>
            </a:r>
            <a:r>
              <a:rPr lang="ru-RU" sz="2000" dirty="0">
                <a:ea typeface="Avenir Next" charset="0"/>
                <a:cs typeface="Avenir Next" charset="0"/>
              </a:rPr>
              <a:t> работников финансово зависят от одного клиента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AC22A-31D0-9847-835D-690B204E8BC1}"/>
              </a:ext>
            </a:extLst>
          </p:cNvPr>
          <p:cNvSpPr txBox="1"/>
          <p:nvPr/>
        </p:nvSpPr>
        <p:spPr>
          <a:xfrm>
            <a:off x="0" y="1638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ea typeface="SF Pro Display Light" pitchFamily="2" charset="0"/>
              </a:rPr>
              <a:t> </a:t>
            </a:r>
            <a:r>
              <a:rPr lang="ru-RU" sz="2400" dirty="0"/>
              <a:t>РИСКИ ЦИФРОВИЗАЦИИ ДЛЯ ЗАНЯТОСТИ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5226C-0DA7-DB4D-B0F1-45C1CA8E1F35}"/>
              </a:ext>
            </a:extLst>
          </p:cNvPr>
          <p:cNvSpPr txBox="1"/>
          <p:nvPr/>
        </p:nvSpPr>
        <p:spPr>
          <a:xfrm>
            <a:off x="292403" y="1126699"/>
            <a:ext cx="11501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6565"/>
                </a:solidFill>
              </a:rPr>
              <a:t>Воздействие </a:t>
            </a:r>
            <a:r>
              <a:rPr lang="ru-RU" sz="2400" b="1" dirty="0" err="1">
                <a:solidFill>
                  <a:srgbClr val="FF6565"/>
                </a:solidFill>
              </a:rPr>
              <a:t>цифровизации</a:t>
            </a:r>
            <a:r>
              <a:rPr lang="ru-RU" sz="2400" b="1" dirty="0">
                <a:solidFill>
                  <a:srgbClr val="FF6565"/>
                </a:solidFill>
              </a:rPr>
              <a:t> будет сосредоточено на определенных профессиях и географических областях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48BD32-DE24-EB49-99F1-772C549641A2}"/>
              </a:ext>
            </a:extLst>
          </p:cNvPr>
          <p:cNvSpPr/>
          <p:nvPr/>
        </p:nvSpPr>
        <p:spPr>
          <a:xfrm>
            <a:off x="410891" y="2450858"/>
            <a:ext cx="45795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6565"/>
                </a:solidFill>
              </a:rPr>
              <a:t>14% </a:t>
            </a:r>
            <a:r>
              <a:rPr lang="ru-RU" sz="2000" dirty="0">
                <a:ea typeface="Avenir Next" charset="0"/>
                <a:cs typeface="Avenir Next" charset="0"/>
              </a:rPr>
              <a:t>рабочих мест могут быть автоматизированы</a:t>
            </a:r>
            <a:endParaRPr lang="ru-RU" sz="2400" b="1" dirty="0">
              <a:solidFill>
                <a:srgbClr val="FF6565"/>
              </a:solidFill>
            </a:endParaRPr>
          </a:p>
        </p:txBody>
      </p:sp>
      <p:pic>
        <p:nvPicPr>
          <p:cNvPr id="19" name="Picture 4">
            <a:hlinkClick r:id="rId3"/>
            <a:extLst>
              <a:ext uri="{FF2B5EF4-FFF2-40B4-BE49-F238E27FC236}">
                <a16:creationId xmlns:a16="http://schemas.microsoft.com/office/drawing/2014/main" id="{7A61DEED-6A3E-4E45-AC70-F467EC319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79" y="32724"/>
            <a:ext cx="1246203" cy="1143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7287CC-0880-1B43-8AC6-0E3678DD0734}"/>
              </a:ext>
            </a:extLst>
          </p:cNvPr>
          <p:cNvSpPr txBox="1"/>
          <p:nvPr/>
        </p:nvSpPr>
        <p:spPr>
          <a:xfrm>
            <a:off x="569492" y="4882798"/>
            <a:ext cx="4459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занятость в производственном секторе сократилась на </a:t>
            </a:r>
            <a:r>
              <a:rPr lang="ru-RU" sz="2400" b="1" dirty="0">
                <a:solidFill>
                  <a:srgbClr val="FF6565"/>
                </a:solidFill>
              </a:rPr>
              <a:t>20%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1290B6-2B85-C840-86EB-DCEC9167223A}"/>
              </a:ext>
            </a:extLst>
          </p:cNvPr>
          <p:cNvSpPr/>
          <p:nvPr/>
        </p:nvSpPr>
        <p:spPr>
          <a:xfrm>
            <a:off x="6819585" y="4835320"/>
            <a:ext cx="4802923" cy="110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6565"/>
                </a:solidFill>
              </a:rPr>
              <a:t>1-5% </a:t>
            </a:r>
            <a:r>
              <a:rPr lang="ru-RU" sz="2000" dirty="0"/>
              <a:t>от ВВП в год необходимо для переподготовки представителей</a:t>
            </a:r>
            <a:r>
              <a:rPr lang="ru-RU" dirty="0"/>
              <a:t> профессий с высоким риском автоматизации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6897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6AC22A-31D0-9847-835D-690B204E8BC1}"/>
              </a:ext>
            </a:extLst>
          </p:cNvPr>
          <p:cNvSpPr txBox="1"/>
          <p:nvPr/>
        </p:nvSpPr>
        <p:spPr>
          <a:xfrm>
            <a:off x="0" y="1638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ea typeface="SF Pro Display Light" pitchFamily="2" charset="0"/>
              </a:rPr>
              <a:t> </a:t>
            </a:r>
            <a:r>
              <a:rPr lang="ru-RU" sz="2400" dirty="0"/>
              <a:t>ОПЫТ СТРАН ОЭСР В БОРЬБЕ С ЦИФРОВОЙ БЕЗРАБОТИЦЕЙ</a:t>
            </a:r>
          </a:p>
        </p:txBody>
      </p:sp>
      <p:pic>
        <p:nvPicPr>
          <p:cNvPr id="19" name="Picture 4">
            <a:hlinkClick r:id="rId3"/>
            <a:extLst>
              <a:ext uri="{FF2B5EF4-FFF2-40B4-BE49-F238E27FC236}">
                <a16:creationId xmlns:a16="http://schemas.microsoft.com/office/drawing/2014/main" id="{7A61DEED-6A3E-4E45-AC70-F467EC319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79" y="32724"/>
            <a:ext cx="1246203" cy="114313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E422DC-0F56-5749-8F7A-C6042E558410}"/>
              </a:ext>
            </a:extLst>
          </p:cNvPr>
          <p:cNvSpPr/>
          <p:nvPr/>
        </p:nvSpPr>
        <p:spPr>
          <a:xfrm>
            <a:off x="8335602" y="1855289"/>
            <a:ext cx="35942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dirty="0"/>
              <a:t>С 2015 реализуется </a:t>
            </a:r>
            <a:r>
              <a:rPr lang="ru-RU" b="1" dirty="0"/>
              <a:t>программа индивидуального образовательного счета (</a:t>
            </a:r>
            <a:r>
              <a:rPr lang="en-US" b="1" dirty="0"/>
              <a:t>CPF</a:t>
            </a:r>
            <a:r>
              <a:rPr lang="ru-RU" b="1" dirty="0"/>
              <a:t>)</a:t>
            </a:r>
            <a:r>
              <a:rPr lang="en-US" b="1" dirty="0"/>
              <a:t>. </a:t>
            </a:r>
            <a:endParaRPr lang="ru-RU" b="1" dirty="0"/>
          </a:p>
          <a:p>
            <a:pPr algn="just"/>
            <a:endParaRPr lang="ru-RU" dirty="0"/>
          </a:p>
          <a:p>
            <a:pPr algn="just"/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F4E365-BE78-9549-947C-5F33615EE822}"/>
              </a:ext>
            </a:extLst>
          </p:cNvPr>
          <p:cNvSpPr/>
          <p:nvPr/>
        </p:nvSpPr>
        <p:spPr>
          <a:xfrm>
            <a:off x="1353518" y="3524574"/>
            <a:ext cx="4742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b="1" dirty="0"/>
              <a:t>Тренинги по цифровым навыкам, </a:t>
            </a:r>
            <a:r>
              <a:rPr lang="ru-RU" dirty="0"/>
              <a:t>необходимым для использования возможностей онлайн-платформ.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dirty="0"/>
              <a:t>Экспериментальные программы </a:t>
            </a:r>
            <a:r>
              <a:rPr lang="ru-RU" dirty="0"/>
              <a:t>для работников, занятых в новых формах работы, в </a:t>
            </a:r>
            <a:r>
              <a:rPr lang="ru-RU" dirty="0" err="1"/>
              <a:t>т.ч</a:t>
            </a:r>
            <a:r>
              <a:rPr lang="ru-RU" dirty="0"/>
              <a:t>. для уязвимых групп, по использованию возможностей </a:t>
            </a:r>
            <a:r>
              <a:rPr lang="ru-RU" b="1" dirty="0"/>
              <a:t>электронных торговых площадок.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044167-26E2-AA44-9615-7D9B481860FB}"/>
              </a:ext>
            </a:extLst>
          </p:cNvPr>
          <p:cNvSpPr/>
          <p:nvPr/>
        </p:nvSpPr>
        <p:spPr>
          <a:xfrm>
            <a:off x="1353518" y="1175857"/>
            <a:ext cx="47424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dirty="0"/>
              <a:t>2017-2018: пилотный проект </a:t>
            </a:r>
            <a:r>
              <a:rPr lang="ru-RU" b="1" dirty="0"/>
              <a:t>«Новые формы работы и предпринимательства».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/>
              <a:t>Создана </a:t>
            </a:r>
            <a:r>
              <a:rPr lang="ru-RU" b="1" dirty="0"/>
              <a:t>цифровая платформа </a:t>
            </a:r>
            <a:r>
              <a:rPr lang="ru-RU" dirty="0"/>
              <a:t>для поиска новых форм работы и предпринимательства, связывания соискателей с работодателями и цифровым платформам.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A92D04-9432-294B-B4AC-2FCF7C3A0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19" y="1467665"/>
            <a:ext cx="1023614" cy="6255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FF6291-7DD0-B046-ACBF-3E014443F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19" y="3628254"/>
            <a:ext cx="1109034" cy="8042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267195-574F-7C4B-BEA7-01F7F0504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259" y="1855289"/>
            <a:ext cx="1335342" cy="89022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A45A82-9F5E-D941-AE41-7CF4092C906E}"/>
              </a:ext>
            </a:extLst>
          </p:cNvPr>
          <p:cNvSpPr/>
          <p:nvPr/>
        </p:nvSpPr>
        <p:spPr>
          <a:xfrm>
            <a:off x="7000259" y="2952209"/>
            <a:ext cx="492963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Права на обучение накапливаются по </a:t>
            </a:r>
            <a:r>
              <a:rPr lang="ru-RU" b="1" dirty="0"/>
              <a:t>2</a:t>
            </a:r>
            <a:r>
              <a:rPr lang="ru-RU" dirty="0"/>
              <a:t> ставкам в зависимости от начального уровня образования.</a:t>
            </a:r>
          </a:p>
          <a:p>
            <a:pPr algn="just"/>
            <a:r>
              <a:rPr lang="ru-RU" dirty="0"/>
              <a:t>Схема финансируется за счет обязательного сбора с фирм в размере </a:t>
            </a:r>
            <a:r>
              <a:rPr lang="ru-RU" b="1" dirty="0"/>
              <a:t>0,2%</a:t>
            </a:r>
            <a:r>
              <a:rPr lang="ru-RU" dirty="0"/>
              <a:t> валовой зарплаты. </a:t>
            </a:r>
          </a:p>
          <a:p>
            <a:pPr algn="just"/>
            <a:r>
              <a:rPr lang="ru-RU" dirty="0" err="1"/>
              <a:t>Самозанятые</a:t>
            </a:r>
            <a:r>
              <a:rPr lang="ru-RU" dirty="0"/>
              <a:t> вносят </a:t>
            </a:r>
            <a:r>
              <a:rPr lang="ru-RU" b="1" dirty="0"/>
              <a:t>0,2%</a:t>
            </a:r>
            <a:r>
              <a:rPr lang="ru-RU" dirty="0"/>
              <a:t> от оборота в учебный фонд. </a:t>
            </a:r>
          </a:p>
          <a:p>
            <a:pPr algn="just"/>
            <a:r>
              <a:rPr lang="ru-RU" b="1" dirty="0"/>
              <a:t>2,1% </a:t>
            </a:r>
            <a:r>
              <a:rPr lang="ru-RU" dirty="0"/>
              <a:t>трудоспособного населения в </a:t>
            </a:r>
            <a:r>
              <a:rPr lang="ru-RU" b="1" dirty="0"/>
              <a:t>2018  </a:t>
            </a:r>
            <a:r>
              <a:rPr lang="ru-RU" dirty="0"/>
              <a:t>участвуют в программе. </a:t>
            </a:r>
          </a:p>
          <a:p>
            <a:pPr algn="just"/>
            <a:r>
              <a:rPr lang="ru-RU" sz="1600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92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70" y="108573"/>
            <a:ext cx="121929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ПРЕДЛОЖЕНИЯ ДЛЯ РОССИИ ДЛЯ БОРЬБЫ С ЦИФРОВОЙ БЕЗРАБОТИЦЕЙ </a:t>
            </a:r>
          </a:p>
          <a:p>
            <a:pPr algn="ctr"/>
            <a:r>
              <a:rPr lang="ru-RU" sz="2500" b="1" dirty="0">
                <a:latin typeface="+mj-lt"/>
                <a:ea typeface="Avenir Next" charset="0"/>
                <a:cs typeface="Avenir Next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7872" y="1763447"/>
            <a:ext cx="110141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ru-RU" b="1" dirty="0"/>
              <a:t>Улучшение систем обучения </a:t>
            </a:r>
            <a:r>
              <a:rPr lang="ru-RU" dirty="0"/>
              <a:t>взрослых за счет расширения их охвата</a:t>
            </a:r>
          </a:p>
          <a:p>
            <a:pPr lvl="0">
              <a:spcAft>
                <a:spcPts val="1800"/>
              </a:spcAft>
            </a:pPr>
            <a:r>
              <a:rPr lang="ru-RU" dirty="0"/>
              <a:t>Использование </a:t>
            </a:r>
            <a:r>
              <a:rPr lang="ru-RU" b="1" dirty="0"/>
              <a:t>цифровых инструментов </a:t>
            </a:r>
            <a:r>
              <a:rPr lang="ru-RU" dirty="0"/>
              <a:t>в переподготовке и повышении квалификации</a:t>
            </a:r>
          </a:p>
          <a:p>
            <a:pPr lvl="0">
              <a:spcAft>
                <a:spcPts val="1800"/>
              </a:spcAft>
            </a:pPr>
            <a:r>
              <a:rPr lang="ru-RU" dirty="0"/>
              <a:t>Предоставление </a:t>
            </a:r>
            <a:r>
              <a:rPr lang="ru-RU" b="1" dirty="0"/>
              <a:t>льготного финансирования </a:t>
            </a:r>
            <a:r>
              <a:rPr lang="ru-RU" dirty="0"/>
              <a:t>и реализация </a:t>
            </a:r>
            <a:r>
              <a:rPr lang="ru-RU" b="1" dirty="0"/>
              <a:t>совместных программ </a:t>
            </a:r>
            <a:r>
              <a:rPr lang="ru-RU" dirty="0"/>
              <a:t>с участниками рынка для </a:t>
            </a:r>
            <a:r>
              <a:rPr lang="ru-RU" dirty="0" err="1"/>
              <a:t>самозанятых</a:t>
            </a:r>
            <a:r>
              <a:rPr lang="ru-RU" dirty="0"/>
              <a:t> </a:t>
            </a:r>
          </a:p>
          <a:p>
            <a:pPr lvl="0">
              <a:spcAft>
                <a:spcPts val="1800"/>
              </a:spcAft>
            </a:pPr>
            <a:r>
              <a:rPr lang="ru-RU" dirty="0"/>
              <a:t>Разработка новых стандартов для </a:t>
            </a:r>
            <a:r>
              <a:rPr lang="ru-RU" b="1" dirty="0"/>
              <a:t>признания навыков, </a:t>
            </a:r>
            <a:r>
              <a:rPr lang="ru-RU" dirty="0"/>
              <a:t>приобретенных в ходе обучения</a:t>
            </a:r>
          </a:p>
          <a:p>
            <a:pPr lvl="0">
              <a:spcAft>
                <a:spcPts val="1800"/>
              </a:spcAft>
            </a:pPr>
            <a:r>
              <a:rPr lang="ru-RU" dirty="0"/>
              <a:t>Внедрение </a:t>
            </a:r>
            <a:r>
              <a:rPr lang="ru-RU" b="1" dirty="0"/>
              <a:t>инноваций в работу государственной службы занятости</a:t>
            </a:r>
            <a:r>
              <a:rPr lang="ru-RU" dirty="0"/>
              <a:t> </a:t>
            </a:r>
          </a:p>
          <a:p>
            <a:pPr lvl="0">
              <a:spcAft>
                <a:spcPts val="1800"/>
              </a:spcAft>
            </a:pPr>
            <a:r>
              <a:rPr lang="ru-RU" b="1" dirty="0"/>
              <a:t>Разделение финансового бремени </a:t>
            </a:r>
            <a:r>
              <a:rPr lang="ru-RU" dirty="0"/>
              <a:t>расширения систем обучения взрослых между работодателями, работниками и государством</a:t>
            </a:r>
          </a:p>
          <a:p>
            <a:pPr lvl="0">
              <a:spcAft>
                <a:spcPts val="1800"/>
              </a:spcAft>
            </a:pPr>
            <a:r>
              <a:rPr lang="ru-RU" b="1" dirty="0"/>
              <a:t>Связывание прав на </a:t>
            </a:r>
            <a:r>
              <a:rPr lang="ru-RU" b="1" dirty="0" err="1"/>
              <a:t>соц.защиту</a:t>
            </a:r>
            <a:r>
              <a:rPr lang="ru-RU" b="1" dirty="0"/>
              <a:t> </a:t>
            </a:r>
            <a:r>
              <a:rPr lang="ru-RU" dirty="0"/>
              <a:t>непосредственно с </a:t>
            </a:r>
            <a:r>
              <a:rPr lang="ru-RU" b="1" dirty="0"/>
              <a:t>конкретным лицом, </a:t>
            </a:r>
            <a:r>
              <a:rPr lang="ru-RU" dirty="0"/>
              <a:t>а не с работой </a:t>
            </a:r>
          </a:p>
          <a:p>
            <a:pPr lvl="0">
              <a:spcAft>
                <a:spcPts val="1800"/>
              </a:spcAft>
            </a:pPr>
            <a:r>
              <a:rPr lang="ru-RU" dirty="0"/>
              <a:t>Включение </a:t>
            </a:r>
            <a:r>
              <a:rPr lang="ru-RU" b="1" dirty="0"/>
              <a:t>нестандартных форм работы </a:t>
            </a:r>
            <a:r>
              <a:rPr lang="ru-RU" dirty="0"/>
              <a:t>в существующие </a:t>
            </a:r>
            <a:r>
              <a:rPr lang="ru-RU" b="1" dirty="0"/>
              <a:t>системы </a:t>
            </a:r>
            <a:r>
              <a:rPr lang="ru-RU" b="1" dirty="0" err="1"/>
              <a:t>соц.защиты</a:t>
            </a:r>
            <a:r>
              <a:rPr lang="ru-RU" b="1" dirty="0"/>
              <a:t>.</a:t>
            </a:r>
          </a:p>
          <a:p>
            <a:pPr lvl="0">
              <a:spcAft>
                <a:spcPts val="1800"/>
              </a:spcAft>
            </a:pPr>
            <a:r>
              <a:rPr lang="ru-RU" b="1" dirty="0"/>
              <a:t>Социальный диалог </a:t>
            </a:r>
            <a:r>
              <a:rPr lang="ru-RU" dirty="0"/>
              <a:t>и </a:t>
            </a:r>
            <a:r>
              <a:rPr lang="ru-RU" b="1" dirty="0"/>
              <a:t>коллективные переговоры</a:t>
            </a:r>
            <a:r>
              <a:rPr lang="ru-RU" dirty="0"/>
              <a:t> с участием работников, онлайн-платформ и государства</a:t>
            </a:r>
          </a:p>
        </p:txBody>
      </p:sp>
      <p:sp>
        <p:nvSpPr>
          <p:cNvPr id="12" name="Oval 11"/>
          <p:cNvSpPr/>
          <p:nvPr/>
        </p:nvSpPr>
        <p:spPr>
          <a:xfrm>
            <a:off x="371959" y="1890792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1</a:t>
            </a:r>
            <a:endParaRPr lang="en-US" sz="1600" dirty="0"/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E8409EE4-A0B5-BD4C-97F2-AACB055CEA3E}"/>
              </a:ext>
            </a:extLst>
          </p:cNvPr>
          <p:cNvSpPr/>
          <p:nvPr/>
        </p:nvSpPr>
        <p:spPr>
          <a:xfrm>
            <a:off x="371958" y="2398384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2</a:t>
            </a:r>
            <a:endParaRPr lang="en-US" sz="1600" dirty="0"/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7AD24431-CF5A-8A42-8AB2-5A74FB82AB27}"/>
              </a:ext>
            </a:extLst>
          </p:cNvPr>
          <p:cNvSpPr/>
          <p:nvPr/>
        </p:nvSpPr>
        <p:spPr>
          <a:xfrm>
            <a:off x="364448" y="3035516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3</a:t>
            </a:r>
            <a:endParaRPr lang="en-US" sz="1600" dirty="0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81DE9935-89F8-C040-8556-D51876EA4D0D}"/>
              </a:ext>
            </a:extLst>
          </p:cNvPr>
          <p:cNvSpPr/>
          <p:nvPr/>
        </p:nvSpPr>
        <p:spPr>
          <a:xfrm>
            <a:off x="371957" y="3672648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4</a:t>
            </a:r>
            <a:endParaRPr lang="en-US" sz="1600" dirty="0"/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6F5F4F90-7151-4A49-92D3-0D1EFE77D4DF}"/>
              </a:ext>
            </a:extLst>
          </p:cNvPr>
          <p:cNvSpPr/>
          <p:nvPr/>
        </p:nvSpPr>
        <p:spPr>
          <a:xfrm>
            <a:off x="371956" y="4132689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5</a:t>
            </a:r>
            <a:endParaRPr lang="en-US" sz="1600" dirty="0"/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C528AD33-FB11-894A-9281-BE2B58FE8B08}"/>
              </a:ext>
            </a:extLst>
          </p:cNvPr>
          <p:cNvSpPr/>
          <p:nvPr/>
        </p:nvSpPr>
        <p:spPr>
          <a:xfrm>
            <a:off x="383462" y="4665203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6</a:t>
            </a:r>
            <a:endParaRPr lang="en-US" sz="1600" dirty="0"/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5C737068-1668-644C-83D8-078AE92C935F}"/>
              </a:ext>
            </a:extLst>
          </p:cNvPr>
          <p:cNvSpPr/>
          <p:nvPr/>
        </p:nvSpPr>
        <p:spPr>
          <a:xfrm>
            <a:off x="364448" y="5229862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7</a:t>
            </a:r>
            <a:endParaRPr lang="en-US" sz="1600" dirty="0"/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30009C28-46FB-154E-B1A7-C65675BD3116}"/>
              </a:ext>
            </a:extLst>
          </p:cNvPr>
          <p:cNvSpPr/>
          <p:nvPr/>
        </p:nvSpPr>
        <p:spPr>
          <a:xfrm>
            <a:off x="383461" y="5737592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8</a:t>
            </a:r>
            <a:endParaRPr lang="en-US" sz="1600" dirty="0"/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D0F60EDC-0372-0E4E-82D4-75ADBC6AFAC9}"/>
              </a:ext>
            </a:extLst>
          </p:cNvPr>
          <p:cNvSpPr/>
          <p:nvPr/>
        </p:nvSpPr>
        <p:spPr>
          <a:xfrm>
            <a:off x="383460" y="6269968"/>
            <a:ext cx="594667" cy="279665"/>
          </a:xfrm>
          <a:prstGeom prst="ellipse">
            <a:avLst/>
          </a:prstGeom>
          <a:solidFill>
            <a:srgbClr val="FF5A5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9</a:t>
            </a:r>
            <a:endParaRPr lang="en-US" sz="16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C614C9-3611-CC44-A918-3C9FF0FFD48F}"/>
              </a:ext>
            </a:extLst>
          </p:cNvPr>
          <p:cNvSpPr/>
          <p:nvPr/>
        </p:nvSpPr>
        <p:spPr>
          <a:xfrm>
            <a:off x="244212" y="663008"/>
            <a:ext cx="11947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/>
              <a:t>Нац.проект</a:t>
            </a:r>
            <a:r>
              <a:rPr lang="ru-RU" i="1" dirty="0"/>
              <a:t> «Производительность труда и поддержка занятости» </a:t>
            </a:r>
            <a:r>
              <a:rPr lang="ru-RU" dirty="0"/>
              <a:t>ставит задачу обучения работников, определенных в категории требующих доп. обучения в целях повышения производительности труда, в </a:t>
            </a:r>
            <a:r>
              <a:rPr lang="ru-RU" dirty="0" err="1"/>
              <a:t>т.ч</a:t>
            </a:r>
            <a:r>
              <a:rPr lang="ru-RU" dirty="0"/>
              <a:t>. находящихся под риском высвобождения, но для борьбы с цифровой безработицей также необходимо:</a:t>
            </a:r>
          </a:p>
        </p:txBody>
      </p:sp>
    </p:spTree>
    <p:extLst>
      <p:ext uri="{BB962C8B-B14F-4D97-AF65-F5344CB8AC3E}">
        <p14:creationId xmlns:p14="http://schemas.microsoft.com/office/powerpoint/2010/main" val="3477438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409</Words>
  <Application>Microsoft Macintosh PowerPoint</Application>
  <PresentationFormat>Широкоэкранный</PresentationFormat>
  <Paragraphs>46</Paragraphs>
  <Slides>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Анонимный</dc:creator>
  <cp:lastModifiedBy>Александра Коваль</cp:lastModifiedBy>
  <cp:revision>53</cp:revision>
  <dcterms:created xsi:type="dcterms:W3CDTF">2018-10-13T12:07:06Z</dcterms:created>
  <dcterms:modified xsi:type="dcterms:W3CDTF">2019-12-03T07:13:35Z</dcterms:modified>
</cp:coreProperties>
</file>